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8" r:id="rId10"/>
    <p:sldId id="264" r:id="rId11"/>
    <p:sldId id="266" r:id="rId12"/>
    <p:sldId id="267" r:id="rId13"/>
    <p:sldId id="265" r:id="rId14"/>
    <p:sldId id="269" r:id="rId15"/>
    <p:sldId id="270" r:id="rId16"/>
    <p:sldId id="271" r:id="rId17"/>
    <p:sldId id="272" r:id="rId18"/>
    <p:sldId id="273" r:id="rId19"/>
    <p:sldId id="274" r:id="rId20"/>
    <p:sldId id="275" r:id="rId21"/>
    <p:sldId id="276" r:id="rId22"/>
    <p:sldId id="278" r:id="rId23"/>
    <p:sldId id="280" r:id="rId24"/>
    <p:sldId id="281" r:id="rId25"/>
    <p:sldId id="277" r:id="rId26"/>
    <p:sldId id="279" r:id="rId27"/>
    <p:sldId id="283" r:id="rId28"/>
    <p:sldId id="282" r:id="rId29"/>
    <p:sldId id="286" r:id="rId30"/>
    <p:sldId id="284" r:id="rId31"/>
    <p:sldId id="285"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EA9DB8-4376-4300-9FE1-9424E05EA06E}" type="datetimeFigureOut">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D1933-B3C7-45AC-A987-EF39DD5F607E}" type="slidenum">
              <a:rPr lang="en-US" smtClean="0"/>
              <a:t>‹#›</a:t>
            </a:fld>
            <a:endParaRPr lang="en-US"/>
          </a:p>
        </p:txBody>
      </p:sp>
    </p:spTree>
    <p:extLst>
      <p:ext uri="{BB962C8B-B14F-4D97-AF65-F5344CB8AC3E}">
        <p14:creationId xmlns:p14="http://schemas.microsoft.com/office/powerpoint/2010/main" val="3559974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A9DB8-4376-4300-9FE1-9424E05EA06E}" type="datetimeFigureOut">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D1933-B3C7-45AC-A987-EF39DD5F607E}" type="slidenum">
              <a:rPr lang="en-US" smtClean="0"/>
              <a:t>‹#›</a:t>
            </a:fld>
            <a:endParaRPr lang="en-US"/>
          </a:p>
        </p:txBody>
      </p:sp>
    </p:spTree>
    <p:extLst>
      <p:ext uri="{BB962C8B-B14F-4D97-AF65-F5344CB8AC3E}">
        <p14:creationId xmlns:p14="http://schemas.microsoft.com/office/powerpoint/2010/main" val="353595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A9DB8-4376-4300-9FE1-9424E05EA06E}" type="datetimeFigureOut">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D1933-B3C7-45AC-A987-EF39DD5F607E}" type="slidenum">
              <a:rPr lang="en-US" smtClean="0"/>
              <a:t>‹#›</a:t>
            </a:fld>
            <a:endParaRPr lang="en-US"/>
          </a:p>
        </p:txBody>
      </p:sp>
    </p:spTree>
    <p:extLst>
      <p:ext uri="{BB962C8B-B14F-4D97-AF65-F5344CB8AC3E}">
        <p14:creationId xmlns:p14="http://schemas.microsoft.com/office/powerpoint/2010/main" val="412666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EA9DB8-4376-4300-9FE1-9424E05EA06E}" type="datetimeFigureOut">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D1933-B3C7-45AC-A987-EF39DD5F607E}" type="slidenum">
              <a:rPr lang="en-US" smtClean="0"/>
              <a:t>‹#›</a:t>
            </a:fld>
            <a:endParaRPr lang="en-US"/>
          </a:p>
        </p:txBody>
      </p:sp>
    </p:spTree>
    <p:extLst>
      <p:ext uri="{BB962C8B-B14F-4D97-AF65-F5344CB8AC3E}">
        <p14:creationId xmlns:p14="http://schemas.microsoft.com/office/powerpoint/2010/main" val="523277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EA9DB8-4376-4300-9FE1-9424E05EA06E}" type="datetimeFigureOut">
              <a:rPr lang="en-US" smtClean="0"/>
              <a:t>7/22/2014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D1933-B3C7-45AC-A987-EF39DD5F607E}" type="slidenum">
              <a:rPr lang="en-US" smtClean="0"/>
              <a:t>‹#›</a:t>
            </a:fld>
            <a:endParaRPr lang="en-US"/>
          </a:p>
        </p:txBody>
      </p:sp>
    </p:spTree>
    <p:extLst>
      <p:ext uri="{BB962C8B-B14F-4D97-AF65-F5344CB8AC3E}">
        <p14:creationId xmlns:p14="http://schemas.microsoft.com/office/powerpoint/2010/main" val="240428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EA9DB8-4376-4300-9FE1-9424E05EA06E}" type="datetimeFigureOut">
              <a:rPr lang="en-US" smtClean="0"/>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D1933-B3C7-45AC-A987-EF39DD5F607E}" type="slidenum">
              <a:rPr lang="en-US" smtClean="0"/>
              <a:t>‹#›</a:t>
            </a:fld>
            <a:endParaRPr lang="en-US"/>
          </a:p>
        </p:txBody>
      </p:sp>
    </p:spTree>
    <p:extLst>
      <p:ext uri="{BB962C8B-B14F-4D97-AF65-F5344CB8AC3E}">
        <p14:creationId xmlns:p14="http://schemas.microsoft.com/office/powerpoint/2010/main" val="1064377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EA9DB8-4376-4300-9FE1-9424E05EA06E}" type="datetimeFigureOut">
              <a:rPr lang="en-US" smtClean="0"/>
              <a:t>7/22/2014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5D1933-B3C7-45AC-A987-EF39DD5F607E}" type="slidenum">
              <a:rPr lang="en-US" smtClean="0"/>
              <a:t>‹#›</a:t>
            </a:fld>
            <a:endParaRPr lang="en-US"/>
          </a:p>
        </p:txBody>
      </p:sp>
    </p:spTree>
    <p:extLst>
      <p:ext uri="{BB962C8B-B14F-4D97-AF65-F5344CB8AC3E}">
        <p14:creationId xmlns:p14="http://schemas.microsoft.com/office/powerpoint/2010/main" val="3450687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EA9DB8-4376-4300-9FE1-9424E05EA06E}" type="datetimeFigureOut">
              <a:rPr lang="en-US" smtClean="0"/>
              <a:t>7/22/2014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5D1933-B3C7-45AC-A987-EF39DD5F607E}" type="slidenum">
              <a:rPr lang="en-US" smtClean="0"/>
              <a:t>‹#›</a:t>
            </a:fld>
            <a:endParaRPr lang="en-US"/>
          </a:p>
        </p:txBody>
      </p:sp>
    </p:spTree>
    <p:extLst>
      <p:ext uri="{BB962C8B-B14F-4D97-AF65-F5344CB8AC3E}">
        <p14:creationId xmlns:p14="http://schemas.microsoft.com/office/powerpoint/2010/main" val="2740020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A9DB8-4376-4300-9FE1-9424E05EA06E}" type="datetimeFigureOut">
              <a:rPr lang="en-US" smtClean="0"/>
              <a:t>7/22/2014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5D1933-B3C7-45AC-A987-EF39DD5F607E}" type="slidenum">
              <a:rPr lang="en-US" smtClean="0"/>
              <a:t>‹#›</a:t>
            </a:fld>
            <a:endParaRPr lang="en-US"/>
          </a:p>
        </p:txBody>
      </p:sp>
    </p:spTree>
    <p:extLst>
      <p:ext uri="{BB962C8B-B14F-4D97-AF65-F5344CB8AC3E}">
        <p14:creationId xmlns:p14="http://schemas.microsoft.com/office/powerpoint/2010/main" val="236641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EA9DB8-4376-4300-9FE1-9424E05EA06E}" type="datetimeFigureOut">
              <a:rPr lang="en-US" smtClean="0"/>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D1933-B3C7-45AC-A987-EF39DD5F607E}" type="slidenum">
              <a:rPr lang="en-US" smtClean="0"/>
              <a:t>‹#›</a:t>
            </a:fld>
            <a:endParaRPr lang="en-US"/>
          </a:p>
        </p:txBody>
      </p:sp>
    </p:spTree>
    <p:extLst>
      <p:ext uri="{BB962C8B-B14F-4D97-AF65-F5344CB8AC3E}">
        <p14:creationId xmlns:p14="http://schemas.microsoft.com/office/powerpoint/2010/main" val="3228500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EA9DB8-4376-4300-9FE1-9424E05EA06E}" type="datetimeFigureOut">
              <a:rPr lang="en-US" smtClean="0"/>
              <a:t>7/22/2014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D1933-B3C7-45AC-A987-EF39DD5F607E}" type="slidenum">
              <a:rPr lang="en-US" smtClean="0"/>
              <a:t>‹#›</a:t>
            </a:fld>
            <a:endParaRPr lang="en-US"/>
          </a:p>
        </p:txBody>
      </p:sp>
    </p:spTree>
    <p:extLst>
      <p:ext uri="{BB962C8B-B14F-4D97-AF65-F5344CB8AC3E}">
        <p14:creationId xmlns:p14="http://schemas.microsoft.com/office/powerpoint/2010/main" val="362877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EA9DB8-4376-4300-9FE1-9424E05EA06E}" type="datetimeFigureOut">
              <a:rPr lang="en-US" smtClean="0"/>
              <a:t>7/22/2014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D1933-B3C7-45AC-A987-EF39DD5F607E}" type="slidenum">
              <a:rPr lang="en-US" smtClean="0"/>
              <a:t>‹#›</a:t>
            </a:fld>
            <a:endParaRPr lang="en-US"/>
          </a:p>
        </p:txBody>
      </p:sp>
    </p:spTree>
    <p:extLst>
      <p:ext uri="{BB962C8B-B14F-4D97-AF65-F5344CB8AC3E}">
        <p14:creationId xmlns:p14="http://schemas.microsoft.com/office/powerpoint/2010/main" val="1448147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Poor Economics</a:t>
            </a:r>
            <a:endParaRPr lang="en-US" dirty="0"/>
          </a:p>
        </p:txBody>
      </p:sp>
      <p:sp>
        <p:nvSpPr>
          <p:cNvPr id="3" name="Subtitle 2"/>
          <p:cNvSpPr>
            <a:spLocks noGrp="1"/>
          </p:cNvSpPr>
          <p:nvPr>
            <p:ph type="subTitle" idx="1"/>
          </p:nvPr>
        </p:nvSpPr>
        <p:spPr/>
        <p:txBody>
          <a:bodyPr/>
          <a:lstStyle/>
          <a:p>
            <a:r>
              <a:rPr lang="en-US" dirty="0" err="1" smtClean="0"/>
              <a:t>Abhijit</a:t>
            </a:r>
            <a:r>
              <a:rPr lang="en-US" dirty="0" smtClean="0"/>
              <a:t> Banerjee and Esther </a:t>
            </a:r>
            <a:r>
              <a:rPr lang="en-US" dirty="0" err="1" smtClean="0"/>
              <a:t>Duflo</a:t>
            </a:r>
            <a:endParaRPr lang="en-US" dirty="0"/>
          </a:p>
        </p:txBody>
      </p:sp>
    </p:spTree>
    <p:extLst>
      <p:ext uri="{BB962C8B-B14F-4D97-AF65-F5344CB8AC3E}">
        <p14:creationId xmlns:p14="http://schemas.microsoft.com/office/powerpoint/2010/main" val="22296097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 poor irrational?</a:t>
            </a:r>
            <a:endParaRPr lang="en-US" dirty="0"/>
          </a:p>
        </p:txBody>
      </p:sp>
      <p:sp>
        <p:nvSpPr>
          <p:cNvPr id="3" name="Content Placeholder 2"/>
          <p:cNvSpPr>
            <a:spLocks noGrp="1"/>
          </p:cNvSpPr>
          <p:nvPr>
            <p:ph idx="1"/>
          </p:nvPr>
        </p:nvSpPr>
        <p:spPr/>
        <p:txBody>
          <a:bodyPr/>
          <a:lstStyle/>
          <a:p>
            <a:r>
              <a:rPr lang="en-US" dirty="0" smtClean="0"/>
              <a:t>This is a dubious starting place.  Individuals are occasionally irrational, but entire populations are not systematically irrational.</a:t>
            </a:r>
          </a:p>
        </p:txBody>
      </p:sp>
    </p:spTree>
    <p:extLst>
      <p:ext uri="{BB962C8B-B14F-4D97-AF65-F5344CB8AC3E}">
        <p14:creationId xmlns:p14="http://schemas.microsoft.com/office/powerpoint/2010/main" val="14178150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 poor irrational?</a:t>
            </a:r>
            <a:endParaRPr lang="en-US" dirty="0"/>
          </a:p>
        </p:txBody>
      </p:sp>
      <p:sp>
        <p:nvSpPr>
          <p:cNvPr id="3" name="Content Placeholder 2"/>
          <p:cNvSpPr>
            <a:spLocks noGrp="1"/>
          </p:cNvSpPr>
          <p:nvPr>
            <p:ph idx="1"/>
          </p:nvPr>
        </p:nvSpPr>
        <p:spPr/>
        <p:txBody>
          <a:bodyPr/>
          <a:lstStyle/>
          <a:p>
            <a:r>
              <a:rPr lang="en-US" dirty="0" smtClean="0"/>
              <a:t>This is a dubious starting place.  Individuals are occasionally irrational, but entire populations are not systematically irrational.</a:t>
            </a:r>
          </a:p>
          <a:p>
            <a:r>
              <a:rPr lang="en-US" dirty="0" err="1" smtClean="0"/>
              <a:t>Bannerjee</a:t>
            </a:r>
            <a:r>
              <a:rPr lang="en-US" dirty="0" smtClean="0"/>
              <a:t> and </a:t>
            </a:r>
            <a:r>
              <a:rPr lang="en-US" dirty="0" err="1" smtClean="0"/>
              <a:t>Duflo</a:t>
            </a:r>
            <a:r>
              <a:rPr lang="en-US" dirty="0" smtClean="0"/>
              <a:t> begin with the premise that the poor know what they are doing and have some reason(s) for it.</a:t>
            </a:r>
          </a:p>
        </p:txBody>
      </p:sp>
    </p:spTree>
    <p:extLst>
      <p:ext uri="{BB962C8B-B14F-4D97-AF65-F5344CB8AC3E}">
        <p14:creationId xmlns:p14="http://schemas.microsoft.com/office/powerpoint/2010/main" val="25106074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 poor irrational?</a:t>
            </a:r>
            <a:endParaRPr lang="en-US" dirty="0"/>
          </a:p>
        </p:txBody>
      </p:sp>
      <p:sp>
        <p:nvSpPr>
          <p:cNvPr id="3" name="Content Placeholder 2"/>
          <p:cNvSpPr>
            <a:spLocks noGrp="1"/>
          </p:cNvSpPr>
          <p:nvPr>
            <p:ph idx="1"/>
          </p:nvPr>
        </p:nvSpPr>
        <p:spPr/>
        <p:txBody>
          <a:bodyPr/>
          <a:lstStyle/>
          <a:p>
            <a:r>
              <a:rPr lang="en-US" dirty="0" smtClean="0"/>
              <a:t>This is a dubious starting place.  Individuals are occasionally irrational, but entire populations are not systematically irrational.</a:t>
            </a:r>
          </a:p>
          <a:p>
            <a:r>
              <a:rPr lang="en-US" dirty="0" err="1" smtClean="0"/>
              <a:t>Bannerjee</a:t>
            </a:r>
            <a:r>
              <a:rPr lang="en-US" dirty="0" smtClean="0"/>
              <a:t> and </a:t>
            </a:r>
            <a:r>
              <a:rPr lang="en-US" dirty="0" err="1" smtClean="0"/>
              <a:t>Duflo</a:t>
            </a:r>
            <a:r>
              <a:rPr lang="en-US" dirty="0" smtClean="0"/>
              <a:t> begin with the premise that the poor know what they are doing and have some reason(s) for it.</a:t>
            </a:r>
          </a:p>
          <a:p>
            <a:r>
              <a:rPr lang="en-US" dirty="0" smtClean="0"/>
              <a:t>What could those reasons be?</a:t>
            </a:r>
            <a:endParaRPr lang="en-US" dirty="0"/>
          </a:p>
        </p:txBody>
      </p:sp>
    </p:spTree>
    <p:extLst>
      <p:ext uri="{BB962C8B-B14F-4D97-AF65-F5344CB8AC3E}">
        <p14:creationId xmlns:p14="http://schemas.microsoft.com/office/powerpoint/2010/main" val="25106074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Abundance of Calories</a:t>
            </a:r>
            <a:endParaRPr lang="en-US" dirty="0"/>
          </a:p>
        </p:txBody>
      </p:sp>
      <p:sp>
        <p:nvSpPr>
          <p:cNvPr id="3" name="Content Placeholder 2"/>
          <p:cNvSpPr>
            <a:spLocks noGrp="1"/>
          </p:cNvSpPr>
          <p:nvPr>
            <p:ph idx="1"/>
          </p:nvPr>
        </p:nvSpPr>
        <p:spPr/>
        <p:txBody>
          <a:bodyPr>
            <a:normAutofit/>
          </a:bodyPr>
          <a:lstStyle/>
          <a:p>
            <a:r>
              <a:rPr lang="en-US" dirty="0" smtClean="0"/>
              <a:t>In today’s world, there are plenty of calories for everyone.</a:t>
            </a:r>
          </a:p>
        </p:txBody>
      </p:sp>
    </p:spTree>
    <p:extLst>
      <p:ext uri="{BB962C8B-B14F-4D97-AF65-F5344CB8AC3E}">
        <p14:creationId xmlns:p14="http://schemas.microsoft.com/office/powerpoint/2010/main" val="5065165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Abundance of Calories</a:t>
            </a:r>
            <a:endParaRPr lang="en-US" dirty="0"/>
          </a:p>
        </p:txBody>
      </p:sp>
      <p:sp>
        <p:nvSpPr>
          <p:cNvPr id="3" name="Content Placeholder 2"/>
          <p:cNvSpPr>
            <a:spLocks noGrp="1"/>
          </p:cNvSpPr>
          <p:nvPr>
            <p:ph idx="1"/>
          </p:nvPr>
        </p:nvSpPr>
        <p:spPr/>
        <p:txBody>
          <a:bodyPr>
            <a:normAutofit/>
          </a:bodyPr>
          <a:lstStyle/>
          <a:p>
            <a:r>
              <a:rPr lang="en-US" dirty="0" smtClean="0"/>
              <a:t>In today’s world, there are plenty of calories for everyone.</a:t>
            </a:r>
          </a:p>
          <a:p>
            <a:r>
              <a:rPr lang="en-US" dirty="0" smtClean="0"/>
              <a:t>Except in rare circumstances, sufficient calories for survival are easily affordable, even for those subsisting on less than $1 PPP per day.</a:t>
            </a:r>
          </a:p>
        </p:txBody>
      </p:sp>
    </p:spTree>
    <p:extLst>
      <p:ext uri="{BB962C8B-B14F-4D97-AF65-F5344CB8AC3E}">
        <p14:creationId xmlns:p14="http://schemas.microsoft.com/office/powerpoint/2010/main" val="8079411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Abundance of Calories</a:t>
            </a:r>
            <a:endParaRPr lang="en-US" dirty="0"/>
          </a:p>
        </p:txBody>
      </p:sp>
      <p:sp>
        <p:nvSpPr>
          <p:cNvPr id="3" name="Content Placeholder 2"/>
          <p:cNvSpPr>
            <a:spLocks noGrp="1"/>
          </p:cNvSpPr>
          <p:nvPr>
            <p:ph idx="1"/>
          </p:nvPr>
        </p:nvSpPr>
        <p:spPr/>
        <p:txBody>
          <a:bodyPr>
            <a:normAutofit fontScale="92500"/>
          </a:bodyPr>
          <a:lstStyle/>
          <a:p>
            <a:r>
              <a:rPr lang="en-US" dirty="0" smtClean="0"/>
              <a:t>In today’s world, there are plenty of calories for everyone.</a:t>
            </a:r>
          </a:p>
          <a:p>
            <a:r>
              <a:rPr lang="en-US" dirty="0" smtClean="0"/>
              <a:t>Except in rare circumstances, sufficient calories for survival are easily affordable, even for those subsisting on less than $1 PPP per day.</a:t>
            </a:r>
          </a:p>
          <a:p>
            <a:r>
              <a:rPr lang="en-US" dirty="0" smtClean="0"/>
              <a:t>This means that there are very few in the hunger-based poverty trap, even among the world’s poorest. (In 2004, only 2% of the world’s poorest said they did not have enough food)</a:t>
            </a:r>
            <a:endParaRPr lang="en-US" dirty="0"/>
          </a:p>
        </p:txBody>
      </p:sp>
    </p:spTree>
    <p:extLst>
      <p:ext uri="{BB962C8B-B14F-4D97-AF65-F5344CB8AC3E}">
        <p14:creationId xmlns:p14="http://schemas.microsoft.com/office/powerpoint/2010/main" val="8079411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the whole story?</a:t>
            </a:r>
            <a:endParaRPr lang="en-US" dirty="0"/>
          </a:p>
        </p:txBody>
      </p:sp>
      <p:sp>
        <p:nvSpPr>
          <p:cNvPr id="3" name="Content Placeholder 2"/>
          <p:cNvSpPr>
            <a:spLocks noGrp="1"/>
          </p:cNvSpPr>
          <p:nvPr>
            <p:ph idx="1"/>
          </p:nvPr>
        </p:nvSpPr>
        <p:spPr/>
        <p:txBody>
          <a:bodyPr/>
          <a:lstStyle/>
          <a:p>
            <a:r>
              <a:rPr lang="en-US" dirty="0" smtClean="0"/>
              <a:t>It seems like there is still room to look for some form of poverty trap that has something to do with food, but that doesn’t stem from a simple lack of calories.  </a:t>
            </a:r>
          </a:p>
          <a:p>
            <a:r>
              <a:rPr lang="en-US" dirty="0" smtClean="0"/>
              <a:t>Consider the following:</a:t>
            </a:r>
            <a:endParaRPr lang="en-US" dirty="0"/>
          </a:p>
        </p:txBody>
      </p:sp>
    </p:spTree>
    <p:extLst>
      <p:ext uri="{BB962C8B-B14F-4D97-AF65-F5344CB8AC3E}">
        <p14:creationId xmlns:p14="http://schemas.microsoft.com/office/powerpoint/2010/main" val="41103364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Height by Income</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524000"/>
            <a:ext cx="810768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2654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Olympic medals per capita by GDP</a:t>
            </a:r>
            <a:endParaRPr lang="en-US" dirty="0"/>
          </a:p>
        </p:txBody>
      </p:sp>
      <p:pic>
        <p:nvPicPr>
          <p:cNvPr id="5122" name="Picture 2" descr="http://playingwithmodels.files.wordpress.com/2012/09/medal_correlation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219199"/>
            <a:ext cx="7467600" cy="5524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61352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ww.pardaphash.com/uploads/images/660/574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04800"/>
            <a:ext cx="8026398"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964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“received view” of poverty:</a:t>
            </a:r>
            <a:endParaRPr lang="en-US" dirty="0"/>
          </a:p>
        </p:txBody>
      </p:sp>
      <p:sp>
        <p:nvSpPr>
          <p:cNvPr id="3" name="Content Placeholder 2"/>
          <p:cNvSpPr>
            <a:spLocks noGrp="1"/>
          </p:cNvSpPr>
          <p:nvPr>
            <p:ph idx="1"/>
          </p:nvPr>
        </p:nvSpPr>
        <p:spPr/>
        <p:txBody>
          <a:bodyPr/>
          <a:lstStyle/>
          <a:p>
            <a:r>
              <a:rPr lang="en-US" dirty="0" smtClean="0"/>
              <a:t>Poverty is primarily about hunger:</a:t>
            </a:r>
          </a:p>
          <a:p>
            <a:pPr lvl="1"/>
            <a:r>
              <a:rPr lang="en-US" dirty="0" smtClean="0"/>
              <a:t>Almost all public assistance programs globally concern the distribution of food</a:t>
            </a:r>
          </a:p>
          <a:p>
            <a:pPr lvl="1"/>
            <a:r>
              <a:rPr lang="en-US" dirty="0" smtClean="0"/>
              <a:t>In the global consciousness, poverty and hunger are synonymous.</a:t>
            </a:r>
          </a:p>
          <a:p>
            <a:pPr lvl="1"/>
            <a:r>
              <a:rPr lang="en-US" dirty="0" smtClean="0"/>
              <a:t>In most places (including the US) the poverty line is calculated as a function of the costs of food.</a:t>
            </a:r>
            <a:endParaRPr lang="en-US" dirty="0"/>
          </a:p>
        </p:txBody>
      </p:sp>
    </p:spTree>
    <p:extLst>
      <p:ext uri="{BB962C8B-B14F-4D97-AF65-F5344CB8AC3E}">
        <p14:creationId xmlns:p14="http://schemas.microsoft.com/office/powerpoint/2010/main" val="39687823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All-time Bangladesh Medal Count: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550311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All-time Bangladesh Medal Count:</a:t>
            </a:r>
            <a:endParaRPr lang="en-US" dirty="0"/>
          </a:p>
        </p:txBody>
      </p:sp>
      <p:sp>
        <p:nvSpPr>
          <p:cNvPr id="3" name="Content Placeholder 2"/>
          <p:cNvSpPr>
            <a:spLocks noGrp="1"/>
          </p:cNvSpPr>
          <p:nvPr>
            <p:ph idx="1"/>
          </p:nvPr>
        </p:nvSpPr>
        <p:spPr/>
        <p:txBody>
          <a:bodyPr>
            <a:noAutofit/>
          </a:bodyPr>
          <a:lstStyle/>
          <a:p>
            <a:pPr marL="0" indent="0" algn="ctr">
              <a:buNone/>
            </a:pPr>
            <a:r>
              <a:rPr lang="en-US" sz="28700" dirty="0"/>
              <a:t>0</a:t>
            </a:r>
            <a:endParaRPr lang="en-US" sz="23900" dirty="0"/>
          </a:p>
        </p:txBody>
      </p:sp>
    </p:spTree>
    <p:extLst>
      <p:ext uri="{BB962C8B-B14F-4D97-AF65-F5344CB8AC3E}">
        <p14:creationId xmlns:p14="http://schemas.microsoft.com/office/powerpoint/2010/main" val="18901197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Anemia:</a:t>
            </a:r>
            <a:endParaRPr lang="en-US" dirty="0"/>
          </a:p>
        </p:txBody>
      </p:sp>
      <p:sp>
        <p:nvSpPr>
          <p:cNvPr id="3" name="Content Placeholder 2"/>
          <p:cNvSpPr>
            <a:spLocks noGrp="1"/>
          </p:cNvSpPr>
          <p:nvPr>
            <p:ph idx="1"/>
          </p:nvPr>
        </p:nvSpPr>
        <p:spPr/>
        <p:txBody>
          <a:bodyPr/>
          <a:lstStyle/>
          <a:p>
            <a:r>
              <a:rPr lang="en-US" dirty="0" smtClean="0"/>
              <a:t>Anemia is primarily due to a lack of dietary iron, which is usually gained by eating meat. Anemia causes lethargy, weakness, low aerobic capacity. </a:t>
            </a:r>
          </a:p>
        </p:txBody>
      </p:sp>
    </p:spTree>
    <p:extLst>
      <p:ext uri="{BB962C8B-B14F-4D97-AF65-F5344CB8AC3E}">
        <p14:creationId xmlns:p14="http://schemas.microsoft.com/office/powerpoint/2010/main" val="22673018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Anemia:</a:t>
            </a:r>
            <a:endParaRPr lang="en-US" dirty="0"/>
          </a:p>
        </p:txBody>
      </p:sp>
      <p:sp>
        <p:nvSpPr>
          <p:cNvPr id="3" name="Content Placeholder 2"/>
          <p:cNvSpPr>
            <a:spLocks noGrp="1"/>
          </p:cNvSpPr>
          <p:nvPr>
            <p:ph idx="1"/>
          </p:nvPr>
        </p:nvSpPr>
        <p:spPr/>
        <p:txBody>
          <a:bodyPr/>
          <a:lstStyle/>
          <a:p>
            <a:r>
              <a:rPr lang="en-US" dirty="0" smtClean="0"/>
              <a:t>Anemia is primarily due to a lack of dietary iron, which is usually gained by eating meat. Anemia causes lethargy, weakness, low aerobic capacity. </a:t>
            </a:r>
          </a:p>
          <a:p>
            <a:r>
              <a:rPr lang="en-US" dirty="0" smtClean="0"/>
              <a:t>Iron is a </a:t>
            </a:r>
            <a:r>
              <a:rPr lang="en-US" i="1" dirty="0" smtClean="0"/>
              <a:t>micronutrient</a:t>
            </a:r>
            <a:r>
              <a:rPr lang="en-US" dirty="0" smtClean="0"/>
              <a:t>.</a:t>
            </a:r>
          </a:p>
        </p:txBody>
      </p:sp>
    </p:spTree>
    <p:extLst>
      <p:ext uri="{BB962C8B-B14F-4D97-AF65-F5344CB8AC3E}">
        <p14:creationId xmlns:p14="http://schemas.microsoft.com/office/powerpoint/2010/main" val="42941357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Anemia:</a:t>
            </a:r>
            <a:endParaRPr lang="en-US" dirty="0"/>
          </a:p>
        </p:txBody>
      </p:sp>
      <p:sp>
        <p:nvSpPr>
          <p:cNvPr id="3" name="Content Placeholder 2"/>
          <p:cNvSpPr>
            <a:spLocks noGrp="1"/>
          </p:cNvSpPr>
          <p:nvPr>
            <p:ph idx="1"/>
          </p:nvPr>
        </p:nvSpPr>
        <p:spPr/>
        <p:txBody>
          <a:bodyPr/>
          <a:lstStyle/>
          <a:p>
            <a:r>
              <a:rPr lang="en-US" dirty="0" smtClean="0"/>
              <a:t>Anemia is primarily due to a lack of dietary iron, which is usually gained by eating meat. Anemia causes lethargy, weakness, low aerobic capacity. </a:t>
            </a:r>
          </a:p>
          <a:p>
            <a:r>
              <a:rPr lang="en-US" dirty="0" smtClean="0"/>
              <a:t>Iron is a </a:t>
            </a:r>
            <a:r>
              <a:rPr lang="en-US" i="1" dirty="0" smtClean="0"/>
              <a:t>micronutrient</a:t>
            </a:r>
            <a:r>
              <a:rPr lang="en-US" dirty="0" smtClean="0"/>
              <a:t>.</a:t>
            </a:r>
          </a:p>
          <a:p>
            <a:r>
              <a:rPr lang="en-US" dirty="0" smtClean="0"/>
              <a:t>Iron supplements could be very cheaply available even among the world’s poorest ($7 PPP per year) </a:t>
            </a:r>
            <a:endParaRPr lang="en-US" dirty="0"/>
          </a:p>
        </p:txBody>
      </p:sp>
    </p:spTree>
    <p:extLst>
      <p:ext uri="{BB962C8B-B14F-4D97-AF65-F5344CB8AC3E}">
        <p14:creationId xmlns:p14="http://schemas.microsoft.com/office/powerpoint/2010/main" val="42941357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ww.bloodjournal.org/content/bloodjournal/123/5/611/F1.large.jpg?sso-checke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7422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micronutrient based poverty trap: </a:t>
            </a:r>
            <a:endParaRPr lang="en-US" dirty="0"/>
          </a:p>
        </p:txBody>
      </p:sp>
      <p:sp>
        <p:nvSpPr>
          <p:cNvPr id="3" name="Content Placeholder 2"/>
          <p:cNvSpPr>
            <a:spLocks noGrp="1"/>
          </p:cNvSpPr>
          <p:nvPr>
            <p:ph idx="1"/>
          </p:nvPr>
        </p:nvSpPr>
        <p:spPr/>
        <p:txBody>
          <a:bodyPr/>
          <a:lstStyle/>
          <a:p>
            <a:r>
              <a:rPr lang="en-US" dirty="0" smtClean="0"/>
              <a:t>A lack of productivity can make a diet more basic, which in turn makes an individual less productive.</a:t>
            </a:r>
          </a:p>
        </p:txBody>
      </p:sp>
    </p:spTree>
    <p:extLst>
      <p:ext uri="{BB962C8B-B14F-4D97-AF65-F5344CB8AC3E}">
        <p14:creationId xmlns:p14="http://schemas.microsoft.com/office/powerpoint/2010/main" val="6461308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micronutrient based poverty trap: </a:t>
            </a:r>
            <a:endParaRPr lang="en-US" dirty="0"/>
          </a:p>
        </p:txBody>
      </p:sp>
      <p:sp>
        <p:nvSpPr>
          <p:cNvPr id="3" name="Content Placeholder 2"/>
          <p:cNvSpPr>
            <a:spLocks noGrp="1"/>
          </p:cNvSpPr>
          <p:nvPr>
            <p:ph idx="1"/>
          </p:nvPr>
        </p:nvSpPr>
        <p:spPr/>
        <p:txBody>
          <a:bodyPr/>
          <a:lstStyle/>
          <a:p>
            <a:r>
              <a:rPr lang="en-US" dirty="0" smtClean="0"/>
              <a:t>A lack of productivity can make a diet more basic, which in turn makes an individual less productive.</a:t>
            </a:r>
          </a:p>
          <a:p>
            <a:r>
              <a:rPr lang="en-US" dirty="0" smtClean="0"/>
              <a:t>Despite the availability and low cost of nutritional supplements, they are not in widespread use.</a:t>
            </a:r>
            <a:endParaRPr lang="en-US" dirty="0"/>
          </a:p>
        </p:txBody>
      </p:sp>
    </p:spTree>
    <p:extLst>
      <p:ext uri="{BB962C8B-B14F-4D97-AF65-F5344CB8AC3E}">
        <p14:creationId xmlns:p14="http://schemas.microsoft.com/office/powerpoint/2010/main" val="7516535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the poor resist attempts to improve their nutrition?</a:t>
            </a:r>
            <a:endParaRPr lang="en-US" dirty="0"/>
          </a:p>
        </p:txBody>
      </p:sp>
      <p:sp>
        <p:nvSpPr>
          <p:cNvPr id="4" name="Content Placeholder 3"/>
          <p:cNvSpPr>
            <a:spLocks noGrp="1"/>
          </p:cNvSpPr>
          <p:nvPr>
            <p:ph idx="1"/>
          </p:nvPr>
        </p:nvSpPr>
        <p:spPr/>
        <p:txBody>
          <a:bodyPr/>
          <a:lstStyle/>
          <a:p>
            <a:endParaRPr lang="en-US" dirty="0" smtClean="0"/>
          </a:p>
        </p:txBody>
      </p:sp>
    </p:spTree>
    <p:extLst>
      <p:ext uri="{BB962C8B-B14F-4D97-AF65-F5344CB8AC3E}">
        <p14:creationId xmlns:p14="http://schemas.microsoft.com/office/powerpoint/2010/main" val="19863544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the poor resist attempts to improve their nutrition?</a:t>
            </a:r>
            <a:endParaRPr lang="en-US" dirty="0"/>
          </a:p>
        </p:txBody>
      </p:sp>
      <p:sp>
        <p:nvSpPr>
          <p:cNvPr id="4" name="Content Placeholder 3"/>
          <p:cNvSpPr>
            <a:spLocks noGrp="1"/>
          </p:cNvSpPr>
          <p:nvPr>
            <p:ph idx="1"/>
          </p:nvPr>
        </p:nvSpPr>
        <p:spPr/>
        <p:txBody>
          <a:bodyPr/>
          <a:lstStyle/>
          <a:p>
            <a:r>
              <a:rPr lang="en-US" dirty="0" smtClean="0"/>
              <a:t>Lack of obvious evidence of effectiveness.</a:t>
            </a:r>
          </a:p>
        </p:txBody>
      </p:sp>
    </p:spTree>
    <p:extLst>
      <p:ext uri="{BB962C8B-B14F-4D97-AF65-F5344CB8AC3E}">
        <p14:creationId xmlns:p14="http://schemas.microsoft.com/office/powerpoint/2010/main" val="30535031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Traps:</a:t>
            </a:r>
            <a:endParaRPr lang="en-US" dirty="0"/>
          </a:p>
        </p:txBody>
      </p:sp>
      <p:pic>
        <p:nvPicPr>
          <p:cNvPr id="1026" name="Picture 2" descr="http://journal.heinz.cmu.edu/wp-content/uploads/2013/10/Nathan-Jayappa-articl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447800"/>
            <a:ext cx="8763000"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90086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the poor resist attempts to improve their nutrition?</a:t>
            </a:r>
            <a:endParaRPr lang="en-US" dirty="0"/>
          </a:p>
        </p:txBody>
      </p:sp>
      <p:sp>
        <p:nvSpPr>
          <p:cNvPr id="4" name="Content Placeholder 3"/>
          <p:cNvSpPr>
            <a:spLocks noGrp="1"/>
          </p:cNvSpPr>
          <p:nvPr>
            <p:ph idx="1"/>
          </p:nvPr>
        </p:nvSpPr>
        <p:spPr/>
        <p:txBody>
          <a:bodyPr/>
          <a:lstStyle/>
          <a:p>
            <a:r>
              <a:rPr lang="en-US" dirty="0" smtClean="0"/>
              <a:t>Lack of obvious evidence of effectiveness.</a:t>
            </a:r>
          </a:p>
          <a:p>
            <a:r>
              <a:rPr lang="en-US" dirty="0" smtClean="0"/>
              <a:t>Distrust of strangers telling you what to eat.</a:t>
            </a:r>
          </a:p>
        </p:txBody>
      </p:sp>
    </p:spTree>
    <p:extLst>
      <p:ext uri="{BB962C8B-B14F-4D97-AF65-F5344CB8AC3E}">
        <p14:creationId xmlns:p14="http://schemas.microsoft.com/office/powerpoint/2010/main" val="30535031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the poor resist attempts to improve their nutrition?</a:t>
            </a:r>
            <a:endParaRPr lang="en-US" dirty="0"/>
          </a:p>
        </p:txBody>
      </p:sp>
      <p:sp>
        <p:nvSpPr>
          <p:cNvPr id="4" name="Content Placeholder 3"/>
          <p:cNvSpPr>
            <a:spLocks noGrp="1"/>
          </p:cNvSpPr>
          <p:nvPr>
            <p:ph idx="1"/>
          </p:nvPr>
        </p:nvSpPr>
        <p:spPr/>
        <p:txBody>
          <a:bodyPr/>
          <a:lstStyle/>
          <a:p>
            <a:r>
              <a:rPr lang="en-US" dirty="0" smtClean="0"/>
              <a:t>Lack of obvious evidence of effectiveness.</a:t>
            </a:r>
          </a:p>
          <a:p>
            <a:r>
              <a:rPr lang="en-US" dirty="0" smtClean="0"/>
              <a:t>Distrust of strangers telling you what to eat.</a:t>
            </a:r>
          </a:p>
          <a:p>
            <a:r>
              <a:rPr lang="en-US" dirty="0" smtClean="0"/>
              <a:t>Different priorities</a:t>
            </a:r>
          </a:p>
        </p:txBody>
      </p:sp>
    </p:spTree>
    <p:extLst>
      <p:ext uri="{BB962C8B-B14F-4D97-AF65-F5344CB8AC3E}">
        <p14:creationId xmlns:p14="http://schemas.microsoft.com/office/powerpoint/2010/main" val="30535031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important than food</a:t>
            </a:r>
            <a:endParaRPr lang="en-US" dirty="0"/>
          </a:p>
        </p:txBody>
      </p:sp>
      <p:sp>
        <p:nvSpPr>
          <p:cNvPr id="3" name="Content Placeholder 2"/>
          <p:cNvSpPr>
            <a:spLocks noGrp="1"/>
          </p:cNvSpPr>
          <p:nvPr>
            <p:ph idx="1"/>
          </p:nvPr>
        </p:nvSpPr>
        <p:spPr/>
        <p:txBody>
          <a:bodyPr>
            <a:normAutofit/>
          </a:bodyPr>
          <a:lstStyle/>
          <a:p>
            <a:r>
              <a:rPr lang="en-US" dirty="0" smtClean="0"/>
              <a:t>The consumption of cheap calories is associated with </a:t>
            </a:r>
            <a:r>
              <a:rPr lang="en-US" i="1" dirty="0" smtClean="0"/>
              <a:t>being poor.</a:t>
            </a:r>
          </a:p>
        </p:txBody>
      </p:sp>
    </p:spTree>
    <p:extLst>
      <p:ext uri="{BB962C8B-B14F-4D97-AF65-F5344CB8AC3E}">
        <p14:creationId xmlns:p14="http://schemas.microsoft.com/office/powerpoint/2010/main" val="41920025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important than food</a:t>
            </a:r>
            <a:endParaRPr lang="en-US" dirty="0"/>
          </a:p>
        </p:txBody>
      </p:sp>
      <p:sp>
        <p:nvSpPr>
          <p:cNvPr id="3" name="Content Placeholder 2"/>
          <p:cNvSpPr>
            <a:spLocks noGrp="1"/>
          </p:cNvSpPr>
          <p:nvPr>
            <p:ph idx="1"/>
          </p:nvPr>
        </p:nvSpPr>
        <p:spPr/>
        <p:txBody>
          <a:bodyPr>
            <a:normAutofit/>
          </a:bodyPr>
          <a:lstStyle/>
          <a:p>
            <a:r>
              <a:rPr lang="en-US" dirty="0" smtClean="0"/>
              <a:t>The consumption of cheap calories is associated with </a:t>
            </a:r>
            <a:r>
              <a:rPr lang="en-US" i="1" dirty="0" smtClean="0"/>
              <a:t>being poor.</a:t>
            </a:r>
          </a:p>
          <a:p>
            <a:r>
              <a:rPr lang="en-US" dirty="0" smtClean="0"/>
              <a:t>When the poor have extra income, they tend to spend it on things that make life more worthwhile:</a:t>
            </a:r>
          </a:p>
        </p:txBody>
      </p:sp>
    </p:spTree>
    <p:extLst>
      <p:ext uri="{BB962C8B-B14F-4D97-AF65-F5344CB8AC3E}">
        <p14:creationId xmlns:p14="http://schemas.microsoft.com/office/powerpoint/2010/main" val="39800293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important than food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consumption of cheap calories is associated with </a:t>
            </a:r>
            <a:r>
              <a:rPr lang="en-US" i="1" dirty="0" smtClean="0"/>
              <a:t>being poor.</a:t>
            </a:r>
          </a:p>
          <a:p>
            <a:r>
              <a:rPr lang="en-US" dirty="0" smtClean="0"/>
              <a:t>When the poor have extra income, they tend to spend it on things that make life more worthwhile:</a:t>
            </a:r>
          </a:p>
          <a:p>
            <a:pPr lvl="1"/>
            <a:r>
              <a:rPr lang="en-US" dirty="0" smtClean="0"/>
              <a:t>Festivals </a:t>
            </a:r>
          </a:p>
          <a:p>
            <a:pPr lvl="1"/>
            <a:r>
              <a:rPr lang="en-US" dirty="0" smtClean="0"/>
              <a:t>Television</a:t>
            </a:r>
          </a:p>
          <a:p>
            <a:pPr lvl="1"/>
            <a:r>
              <a:rPr lang="en-US" dirty="0" smtClean="0"/>
              <a:t>Special, better-tasting foods</a:t>
            </a:r>
          </a:p>
          <a:p>
            <a:pPr lvl="1"/>
            <a:r>
              <a:rPr lang="en-US" dirty="0" smtClean="0"/>
              <a:t>Clothing</a:t>
            </a:r>
          </a:p>
          <a:p>
            <a:pPr lvl="1"/>
            <a:r>
              <a:rPr lang="en-US" dirty="0" smtClean="0"/>
              <a:t>Art and craft</a:t>
            </a:r>
            <a:endParaRPr lang="en-US" dirty="0"/>
          </a:p>
        </p:txBody>
      </p:sp>
    </p:spTree>
    <p:extLst>
      <p:ext uri="{BB962C8B-B14F-4D97-AF65-F5344CB8AC3E}">
        <p14:creationId xmlns:p14="http://schemas.microsoft.com/office/powerpoint/2010/main" val="39800293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Poverty?</a:t>
            </a:r>
            <a:endParaRPr lang="en-US" dirty="0"/>
          </a:p>
        </p:txBody>
      </p:sp>
      <p:sp>
        <p:nvSpPr>
          <p:cNvPr id="3" name="Content Placeholder 2"/>
          <p:cNvSpPr>
            <a:spLocks noGrp="1"/>
          </p:cNvSpPr>
          <p:nvPr>
            <p:ph idx="1"/>
          </p:nvPr>
        </p:nvSpPr>
        <p:spPr/>
        <p:txBody>
          <a:bodyPr/>
          <a:lstStyle/>
          <a:p>
            <a:r>
              <a:rPr lang="en-US" dirty="0" smtClean="0"/>
              <a:t>Poverty is not a lack of calories, though a lack of quality nutrients seems to play a significant role</a:t>
            </a:r>
          </a:p>
        </p:txBody>
      </p:sp>
    </p:spTree>
    <p:extLst>
      <p:ext uri="{BB962C8B-B14F-4D97-AF65-F5344CB8AC3E}">
        <p14:creationId xmlns:p14="http://schemas.microsoft.com/office/powerpoint/2010/main" val="11025540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IS Poverty?</a:t>
            </a:r>
            <a:endParaRPr lang="en-US" dirty="0"/>
          </a:p>
        </p:txBody>
      </p:sp>
      <p:sp>
        <p:nvSpPr>
          <p:cNvPr id="3" name="Content Placeholder 2"/>
          <p:cNvSpPr>
            <a:spLocks noGrp="1"/>
          </p:cNvSpPr>
          <p:nvPr>
            <p:ph idx="1"/>
          </p:nvPr>
        </p:nvSpPr>
        <p:spPr/>
        <p:txBody>
          <a:bodyPr/>
          <a:lstStyle/>
          <a:p>
            <a:r>
              <a:rPr lang="en-US" dirty="0" smtClean="0"/>
              <a:t>Poverty is not a lack of calories, though a lack of quality nutrients seems to play a significant role</a:t>
            </a:r>
          </a:p>
          <a:p>
            <a:r>
              <a:rPr lang="en-US" dirty="0" smtClean="0"/>
              <a:t>Modern Poverty is not a condition of absolute deprivation, but of relative inequality.</a:t>
            </a:r>
            <a:endParaRPr lang="en-US" dirty="0"/>
          </a:p>
        </p:txBody>
      </p:sp>
    </p:spTree>
    <p:extLst>
      <p:ext uri="{BB962C8B-B14F-4D97-AF65-F5344CB8AC3E}">
        <p14:creationId xmlns:p14="http://schemas.microsoft.com/office/powerpoint/2010/main" val="41381799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hunger-based poverty trap?</a:t>
            </a:r>
            <a:endParaRPr lang="en-US" dirty="0"/>
          </a:p>
        </p:txBody>
      </p:sp>
      <p:sp>
        <p:nvSpPr>
          <p:cNvPr id="3" name="Content Placeholder 2"/>
          <p:cNvSpPr>
            <a:spLocks noGrp="1"/>
          </p:cNvSpPr>
          <p:nvPr>
            <p:ph idx="1"/>
          </p:nvPr>
        </p:nvSpPr>
        <p:spPr/>
        <p:txBody>
          <a:bodyPr/>
          <a:lstStyle/>
          <a:p>
            <a:r>
              <a:rPr lang="en-US" dirty="0" smtClean="0"/>
              <a:t>Imagine that you don’t earn enough money to properly nourish yourself.  It is plausible to think that this means you will be unable to work as effectively tomorrow, which means less pay in the future than today, making your nutritional situation worse, and so on.</a:t>
            </a:r>
          </a:p>
          <a:p>
            <a:r>
              <a:rPr lang="en-US" dirty="0" smtClean="0"/>
              <a:t>This is a hunger-based poverty trap.</a:t>
            </a:r>
            <a:endParaRPr lang="en-US" dirty="0"/>
          </a:p>
        </p:txBody>
      </p:sp>
    </p:spTree>
    <p:extLst>
      <p:ext uri="{BB962C8B-B14F-4D97-AF65-F5344CB8AC3E}">
        <p14:creationId xmlns:p14="http://schemas.microsoft.com/office/powerpoint/2010/main" val="26034507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the poor eat as much as they can?</a:t>
            </a:r>
            <a:endParaRPr lang="en-US" dirty="0"/>
          </a:p>
        </p:txBody>
      </p:sp>
      <p:sp>
        <p:nvSpPr>
          <p:cNvPr id="3" name="Content Placeholder 2"/>
          <p:cNvSpPr>
            <a:spLocks noGrp="1"/>
          </p:cNvSpPr>
          <p:nvPr>
            <p:ph idx="1"/>
          </p:nvPr>
        </p:nvSpPr>
        <p:spPr/>
        <p:txBody>
          <a:bodyPr/>
          <a:lstStyle/>
          <a:p>
            <a:r>
              <a:rPr lang="en-US" dirty="0" smtClean="0"/>
              <a:t>If the picture of the relationship between poverty and hunger is as commonly assumed, then it would follow that the poor would eat as much as they can.</a:t>
            </a:r>
            <a:endParaRPr lang="en-US" dirty="0"/>
          </a:p>
        </p:txBody>
      </p:sp>
    </p:spTree>
    <p:extLst>
      <p:ext uri="{BB962C8B-B14F-4D97-AF65-F5344CB8AC3E}">
        <p14:creationId xmlns:p14="http://schemas.microsoft.com/office/powerpoint/2010/main" val="15151453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the poor eat as much as they can?</a:t>
            </a:r>
            <a:endParaRPr lang="en-US" dirty="0"/>
          </a:p>
        </p:txBody>
      </p:sp>
      <p:pic>
        <p:nvPicPr>
          <p:cNvPr id="2050" name="Picture 2" descr="C:\Users\Brandon\Downloads\graph.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219200"/>
            <a:ext cx="8610600" cy="5409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6559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the poor eat as much as they can?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More income generally means </a:t>
            </a:r>
            <a:r>
              <a:rPr lang="en-US" i="1" dirty="0" smtClean="0"/>
              <a:t>better tasting </a:t>
            </a:r>
            <a:r>
              <a:rPr lang="en-US" dirty="0" smtClean="0"/>
              <a:t>food rather than </a:t>
            </a:r>
            <a:r>
              <a:rPr lang="en-US" i="1" dirty="0" smtClean="0"/>
              <a:t>more calories.</a:t>
            </a:r>
          </a:p>
          <a:p>
            <a:r>
              <a:rPr lang="en-US" dirty="0" smtClean="0"/>
              <a:t>Banerjee and </a:t>
            </a:r>
            <a:r>
              <a:rPr lang="en-US" dirty="0" err="1" smtClean="0"/>
              <a:t>Duflo</a:t>
            </a:r>
            <a:r>
              <a:rPr lang="en-US" dirty="0" smtClean="0"/>
              <a:t> found that in India, more income meant more spending on wheat, rice, and sugar, which are more expensive per calorie than millet.</a:t>
            </a:r>
          </a:p>
          <a:p>
            <a:r>
              <a:rPr lang="en-US" dirty="0" smtClean="0"/>
              <a:t>Jensen and Miller found that in China, when randomly selected poor households were offered subsidized wheat or rice, their consumption of these staples decreased, and total caloric intake remained constant or even decreased.</a:t>
            </a:r>
            <a:endParaRPr lang="en-US" dirty="0"/>
          </a:p>
        </p:txBody>
      </p:sp>
    </p:spTree>
    <p:extLst>
      <p:ext uri="{BB962C8B-B14F-4D97-AF65-F5344CB8AC3E}">
        <p14:creationId xmlns:p14="http://schemas.microsoft.com/office/powerpoint/2010/main" val="10678788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the poor eat as much as they can?</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524000"/>
            <a:ext cx="7924800" cy="5125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30890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 poor irrational?</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106074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1048</Words>
  <Application>Microsoft Office PowerPoint</Application>
  <PresentationFormat>On-screen Show (4:3)</PresentationFormat>
  <Paragraphs>88</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Poor Economics</vt:lpstr>
      <vt:lpstr>The “received view” of poverty:</vt:lpstr>
      <vt:lpstr>Poverty Traps:</vt:lpstr>
      <vt:lpstr>A hunger-based poverty trap?</vt:lpstr>
      <vt:lpstr>Do the poor eat as much as they can?</vt:lpstr>
      <vt:lpstr>Do the poor eat as much as they can?</vt:lpstr>
      <vt:lpstr>Do the poor eat as much as they can?</vt:lpstr>
      <vt:lpstr>Do the poor eat as much as they can?</vt:lpstr>
      <vt:lpstr>Are the poor irrational?</vt:lpstr>
      <vt:lpstr>Are the poor irrational?</vt:lpstr>
      <vt:lpstr>Are the poor irrational?</vt:lpstr>
      <vt:lpstr>Are the poor irrational?</vt:lpstr>
      <vt:lpstr>An Abundance of Calories</vt:lpstr>
      <vt:lpstr>An Abundance of Calories</vt:lpstr>
      <vt:lpstr>An Abundance of Calories</vt:lpstr>
      <vt:lpstr>Is this the whole story?</vt:lpstr>
      <vt:lpstr>Height by Income</vt:lpstr>
      <vt:lpstr>Olympic medals per capita by GDP</vt:lpstr>
      <vt:lpstr>PowerPoint Presentation</vt:lpstr>
      <vt:lpstr>All-time Bangladesh Medal Count:</vt:lpstr>
      <vt:lpstr>All-time Bangladesh Medal Count:</vt:lpstr>
      <vt:lpstr>Anemia:</vt:lpstr>
      <vt:lpstr>Anemia:</vt:lpstr>
      <vt:lpstr>Anemia:</vt:lpstr>
      <vt:lpstr>PowerPoint Presentation</vt:lpstr>
      <vt:lpstr>A micronutrient based poverty trap: </vt:lpstr>
      <vt:lpstr>A micronutrient based poverty trap: </vt:lpstr>
      <vt:lpstr>Why do the poor resist attempts to improve their nutrition?</vt:lpstr>
      <vt:lpstr>Why do the poor resist attempts to improve their nutrition?</vt:lpstr>
      <vt:lpstr>Why do the poor resist attempts to improve their nutrition?</vt:lpstr>
      <vt:lpstr>Why do the poor resist attempts to improve their nutrition?</vt:lpstr>
      <vt:lpstr>More important than food</vt:lpstr>
      <vt:lpstr>More important than food</vt:lpstr>
      <vt:lpstr>More important than food</vt:lpstr>
      <vt:lpstr>So What IS Poverty?</vt:lpstr>
      <vt:lpstr>So What IS Poverty?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Poor Economics</dc:title>
  <dc:creator>Brandon Gillette</dc:creator>
  <cp:lastModifiedBy>Brandon Gillette</cp:lastModifiedBy>
  <cp:revision>14</cp:revision>
  <dcterms:created xsi:type="dcterms:W3CDTF">2014-07-22T14:03:10Z</dcterms:created>
  <dcterms:modified xsi:type="dcterms:W3CDTF">2014-07-22T18:48:32Z</dcterms:modified>
</cp:coreProperties>
</file>