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57CAA-5CB6-4D4F-A613-FDA8C6DC1B7C}"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175944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57CAA-5CB6-4D4F-A613-FDA8C6DC1B7C}"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2763468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57CAA-5CB6-4D4F-A613-FDA8C6DC1B7C}"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416127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57CAA-5CB6-4D4F-A613-FDA8C6DC1B7C}"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195855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57CAA-5CB6-4D4F-A613-FDA8C6DC1B7C}"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2705323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57CAA-5CB6-4D4F-A613-FDA8C6DC1B7C}" type="datetimeFigureOut">
              <a:rPr lang="en-US" smtClean="0"/>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121747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57CAA-5CB6-4D4F-A613-FDA8C6DC1B7C}" type="datetimeFigureOut">
              <a:rPr lang="en-US" smtClean="0"/>
              <a:t>3/7/2013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161517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57CAA-5CB6-4D4F-A613-FDA8C6DC1B7C}" type="datetimeFigureOut">
              <a:rPr lang="en-US" smtClean="0"/>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496247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57CAA-5CB6-4D4F-A613-FDA8C6DC1B7C}" type="datetimeFigureOut">
              <a:rPr lang="en-US" smtClean="0"/>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294751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57CAA-5CB6-4D4F-A613-FDA8C6DC1B7C}" type="datetimeFigureOut">
              <a:rPr lang="en-US" smtClean="0"/>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2840468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57CAA-5CB6-4D4F-A613-FDA8C6DC1B7C}" type="datetimeFigureOut">
              <a:rPr lang="en-US" smtClean="0"/>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F0E1F-A5F3-4240-8686-2C01B8F808C5}" type="slidenum">
              <a:rPr lang="en-US" smtClean="0"/>
              <a:t>‹#›</a:t>
            </a:fld>
            <a:endParaRPr lang="en-US"/>
          </a:p>
        </p:txBody>
      </p:sp>
    </p:spTree>
    <p:extLst>
      <p:ext uri="{BB962C8B-B14F-4D97-AF65-F5344CB8AC3E}">
        <p14:creationId xmlns:p14="http://schemas.microsoft.com/office/powerpoint/2010/main" val="265674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57CAA-5CB6-4D4F-A613-FDA8C6DC1B7C}" type="datetimeFigureOut">
              <a:rPr lang="en-US" smtClean="0"/>
              <a:t>3/7/2013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F0E1F-A5F3-4240-8686-2C01B8F808C5}" type="slidenum">
              <a:rPr lang="en-US" smtClean="0"/>
              <a:t>‹#›</a:t>
            </a:fld>
            <a:endParaRPr lang="en-US"/>
          </a:p>
        </p:txBody>
      </p:sp>
    </p:spTree>
    <p:extLst>
      <p:ext uri="{BB962C8B-B14F-4D97-AF65-F5344CB8AC3E}">
        <p14:creationId xmlns:p14="http://schemas.microsoft.com/office/powerpoint/2010/main" val="2044690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tilitarian.net/singer/by/1972----.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arretthardinsociety.org/articles/art_lifeboat_ethics_case_against_helping_poor.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Phil 360: Business Ethics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7422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u</a:t>
            </a:r>
            <a:r>
              <a:rPr lang="en-US" dirty="0" smtClean="0"/>
              <a:t>niversal ownership view</a:t>
            </a:r>
            <a:endParaRPr lang="en-US" dirty="0"/>
          </a:p>
        </p:txBody>
      </p:sp>
      <p:sp>
        <p:nvSpPr>
          <p:cNvPr id="3" name="Content Placeholder 2"/>
          <p:cNvSpPr>
            <a:spLocks noGrp="1"/>
          </p:cNvSpPr>
          <p:nvPr>
            <p:ph idx="1"/>
          </p:nvPr>
        </p:nvSpPr>
        <p:spPr/>
        <p:txBody>
          <a:bodyPr/>
          <a:lstStyle/>
          <a:p>
            <a:r>
              <a:rPr lang="en-US" dirty="0" smtClean="0"/>
              <a:t>Those who advocate this view advocate the position that all of earth’s resources belong equally to everyone.</a:t>
            </a:r>
          </a:p>
          <a:p>
            <a:r>
              <a:rPr lang="en-US" dirty="0" smtClean="0"/>
              <a:t>Those who advocate this view have no clear plan for distribution of all the world’s resources, but that doesn’t mean that the view is not morally correct (it might be). </a:t>
            </a:r>
            <a:endParaRPr lang="en-US" dirty="0"/>
          </a:p>
        </p:txBody>
      </p:sp>
    </p:spTree>
    <p:extLst>
      <p:ext uri="{BB962C8B-B14F-4D97-AF65-F5344CB8AC3E}">
        <p14:creationId xmlns:p14="http://schemas.microsoft.com/office/powerpoint/2010/main" val="604368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universal access view</a:t>
            </a:r>
            <a:endParaRPr lang="en-US" dirty="0"/>
          </a:p>
        </p:txBody>
      </p:sp>
      <p:sp>
        <p:nvSpPr>
          <p:cNvPr id="3" name="Content Placeholder 2"/>
          <p:cNvSpPr>
            <a:spLocks noGrp="1"/>
          </p:cNvSpPr>
          <p:nvPr>
            <p:ph idx="1"/>
          </p:nvPr>
        </p:nvSpPr>
        <p:spPr/>
        <p:txBody>
          <a:bodyPr/>
          <a:lstStyle/>
          <a:p>
            <a:r>
              <a:rPr lang="en-US" dirty="0" smtClean="0"/>
              <a:t>So long as the resources of the world are used by whoever owns them to the mutual benefit of all, it matters less who owns them.</a:t>
            </a:r>
          </a:p>
          <a:p>
            <a:r>
              <a:rPr lang="en-US" dirty="0" smtClean="0"/>
              <a:t>For this view, ownership is not the main issue, it’s the control that the rest of the world has over the use that a particular country, company, or individual puts those resources to.</a:t>
            </a:r>
            <a:endParaRPr lang="en-US" dirty="0"/>
          </a:p>
        </p:txBody>
      </p:sp>
    </p:spTree>
    <p:extLst>
      <p:ext uri="{BB962C8B-B14F-4D97-AF65-F5344CB8AC3E}">
        <p14:creationId xmlns:p14="http://schemas.microsoft.com/office/powerpoint/2010/main" val="3844279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Common Goods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parts of the world that clearly nobody owns.  The ozone layer, for example is a common good that nobody owns but that everybody is obligated to protect (recall the tragedy of the commons). </a:t>
            </a:r>
          </a:p>
          <a:p>
            <a:r>
              <a:rPr lang="en-US" dirty="0" smtClean="0"/>
              <a:t>In general, each nation, company, and individual is morally obligated to use resources in such a way as not to waste them, not to destroy them for future generations, and so much as possible to develop sustainably.</a:t>
            </a:r>
            <a:endParaRPr lang="en-US" dirty="0"/>
          </a:p>
        </p:txBody>
      </p:sp>
    </p:spTree>
    <p:extLst>
      <p:ext uri="{BB962C8B-B14F-4D97-AF65-F5344CB8AC3E}">
        <p14:creationId xmlns:p14="http://schemas.microsoft.com/office/powerpoint/2010/main" val="820570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action</a:t>
            </a:r>
            <a:endParaRPr lang="en-US" dirty="0"/>
          </a:p>
        </p:txBody>
      </p:sp>
      <p:sp>
        <p:nvSpPr>
          <p:cNvPr id="3" name="Content Placeholder 2"/>
          <p:cNvSpPr>
            <a:spLocks noGrp="1"/>
          </p:cNvSpPr>
          <p:nvPr>
            <p:ph idx="1"/>
          </p:nvPr>
        </p:nvSpPr>
        <p:spPr/>
        <p:txBody>
          <a:bodyPr/>
          <a:lstStyle/>
          <a:p>
            <a:r>
              <a:rPr lang="en-US" dirty="0" smtClean="0"/>
              <a:t>International actions, like the Kyoto protocol, for example, are attempts at getting some kind of international consensus on the appropriate use of resources, and appropriate stewardship of global common goods.</a:t>
            </a:r>
            <a:endParaRPr lang="en-US" dirty="0"/>
          </a:p>
        </p:txBody>
      </p:sp>
    </p:spTree>
    <p:extLst>
      <p:ext uri="{BB962C8B-B14F-4D97-AF65-F5344CB8AC3E}">
        <p14:creationId xmlns:p14="http://schemas.microsoft.com/office/powerpoint/2010/main" val="261555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variety of perspectives on famine</a:t>
            </a:r>
            <a:endParaRPr lang="en-US" dirty="0"/>
          </a:p>
        </p:txBody>
      </p:sp>
      <p:sp>
        <p:nvSpPr>
          <p:cNvPr id="3" name="Content Placeholder 2"/>
          <p:cNvSpPr>
            <a:spLocks noGrp="1"/>
          </p:cNvSpPr>
          <p:nvPr>
            <p:ph idx="1"/>
          </p:nvPr>
        </p:nvSpPr>
        <p:spPr/>
        <p:txBody>
          <a:bodyPr/>
          <a:lstStyle/>
          <a:p>
            <a:r>
              <a:rPr lang="en-US" dirty="0" smtClean="0"/>
              <a:t>We have seen that a government has some obligation toward starving members of its society.  </a:t>
            </a:r>
          </a:p>
          <a:p>
            <a:r>
              <a:rPr lang="en-US" dirty="0" smtClean="0"/>
              <a:t>What, if anything do the wealthiest members of the world owe to the poorest?</a:t>
            </a:r>
          </a:p>
          <a:p>
            <a:r>
              <a:rPr lang="en-US" dirty="0" smtClean="0"/>
              <a:t>What do citizens of affluent countries owe to those who are starving globally?</a:t>
            </a:r>
            <a:endParaRPr lang="en-US" dirty="0"/>
          </a:p>
        </p:txBody>
      </p:sp>
    </p:spTree>
    <p:extLst>
      <p:ext uri="{BB962C8B-B14F-4D97-AF65-F5344CB8AC3E}">
        <p14:creationId xmlns:p14="http://schemas.microsoft.com/office/powerpoint/2010/main" val="2724289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Famine, Affluence, and Morality</a:t>
            </a:r>
            <a:endParaRPr lang="en-US" dirty="0"/>
          </a:p>
        </p:txBody>
      </p:sp>
      <p:sp>
        <p:nvSpPr>
          <p:cNvPr id="3" name="Content Placeholder 2"/>
          <p:cNvSpPr>
            <a:spLocks noGrp="1"/>
          </p:cNvSpPr>
          <p:nvPr>
            <p:ph idx="1"/>
          </p:nvPr>
        </p:nvSpPr>
        <p:spPr/>
        <p:txBody>
          <a:bodyPr>
            <a:normAutofit lnSpcReduction="10000"/>
          </a:bodyPr>
          <a:lstStyle/>
          <a:p>
            <a:r>
              <a:rPr lang="en-US" dirty="0" smtClean="0"/>
              <a:t>See the </a:t>
            </a:r>
            <a:r>
              <a:rPr lang="en-US" dirty="0" smtClean="0">
                <a:hlinkClick r:id="rId2"/>
              </a:rPr>
              <a:t>paper</a:t>
            </a:r>
            <a:r>
              <a:rPr lang="en-US" dirty="0" smtClean="0"/>
              <a:t> by Peter Singer</a:t>
            </a:r>
          </a:p>
          <a:p>
            <a:r>
              <a:rPr lang="en-US" dirty="0" smtClean="0"/>
              <a:t>Singer offers the following moral principle (my paraphrase):</a:t>
            </a:r>
          </a:p>
          <a:p>
            <a:pPr lvl="1"/>
            <a:r>
              <a:rPr lang="en-US" dirty="0" smtClean="0"/>
              <a:t>If we can help others without sacrificing something of comparable moral importance, we are morally obligated to do so.</a:t>
            </a:r>
          </a:p>
          <a:p>
            <a:pPr lvl="1"/>
            <a:r>
              <a:rPr lang="en-US" dirty="0" smtClean="0"/>
              <a:t>Singer refutes such views as the “fair share” view and he advocates that people give to the point of marginal utility.</a:t>
            </a:r>
          </a:p>
          <a:p>
            <a:pPr lvl="1"/>
            <a:r>
              <a:rPr lang="en-US" dirty="0" smtClean="0"/>
              <a:t>This is a very stringent point of view</a:t>
            </a:r>
            <a:endParaRPr lang="en-US" dirty="0"/>
          </a:p>
        </p:txBody>
      </p:sp>
    </p:spTree>
    <p:extLst>
      <p:ext uri="{BB962C8B-B14F-4D97-AF65-F5344CB8AC3E}">
        <p14:creationId xmlns:p14="http://schemas.microsoft.com/office/powerpoint/2010/main" val="4037728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Lifeboat Ethics</a:t>
            </a:r>
            <a:endParaRPr lang="en-US" dirty="0"/>
          </a:p>
        </p:txBody>
      </p:sp>
      <p:sp>
        <p:nvSpPr>
          <p:cNvPr id="3" name="Content Placeholder 2"/>
          <p:cNvSpPr>
            <a:spLocks noGrp="1"/>
          </p:cNvSpPr>
          <p:nvPr>
            <p:ph idx="1"/>
          </p:nvPr>
        </p:nvSpPr>
        <p:spPr/>
        <p:txBody>
          <a:bodyPr/>
          <a:lstStyle/>
          <a:p>
            <a:r>
              <a:rPr lang="en-US" dirty="0" smtClean="0"/>
              <a:t>This set of perspectives is owed to (largely) </a:t>
            </a:r>
            <a:r>
              <a:rPr lang="en-US" dirty="0" err="1" smtClean="0"/>
              <a:t>Garett</a:t>
            </a:r>
            <a:r>
              <a:rPr lang="en-US" dirty="0" smtClean="0"/>
              <a:t> Hardin. See </a:t>
            </a:r>
            <a:r>
              <a:rPr lang="en-US" dirty="0" smtClean="0">
                <a:hlinkClick r:id="rId2"/>
              </a:rPr>
              <a:t>paper</a:t>
            </a:r>
            <a:r>
              <a:rPr lang="en-US" dirty="0" smtClean="0"/>
              <a:t>.</a:t>
            </a:r>
          </a:p>
          <a:p>
            <a:r>
              <a:rPr lang="en-US" dirty="0" smtClean="0"/>
              <a:t>Hardin argues that if a commodity even a vital commodity (i.e. space in a boat or food) is scarce, then those who have it are not obligated to part with it, even if they have it through no merit of their own.</a:t>
            </a:r>
            <a:endParaRPr lang="en-US" dirty="0"/>
          </a:p>
        </p:txBody>
      </p:sp>
    </p:spTree>
    <p:extLst>
      <p:ext uri="{BB962C8B-B14F-4D97-AF65-F5344CB8AC3E}">
        <p14:creationId xmlns:p14="http://schemas.microsoft.com/office/powerpoint/2010/main" val="934136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Malthus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Thomas Malthus (1766-1834) was an English clergyman and early economic scholar.</a:t>
            </a:r>
          </a:p>
          <a:p>
            <a:r>
              <a:rPr lang="en-US" dirty="0" smtClean="0"/>
              <a:t>Malthus is famous (or infamous) for his realization that population would eventually outgrow the ability of the world’s farmers to grow food. </a:t>
            </a:r>
          </a:p>
          <a:p>
            <a:r>
              <a:rPr lang="en-US" dirty="0" smtClean="0"/>
              <a:t>He used this (in his time, true) notion to argue that no aid be given to areas experiencing famine, on the ground that it would simply allow overpopulation to get worse until more people would die of starvation.</a:t>
            </a:r>
          </a:p>
        </p:txBody>
      </p:sp>
    </p:spTree>
    <p:extLst>
      <p:ext uri="{BB962C8B-B14F-4D97-AF65-F5344CB8AC3E}">
        <p14:creationId xmlns:p14="http://schemas.microsoft.com/office/powerpoint/2010/main" val="823629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Haber-Bosch Process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See Thomas Hager,  “The Alchemy of Air”</a:t>
            </a:r>
          </a:p>
          <a:p>
            <a:r>
              <a:rPr lang="en-US" dirty="0" smtClean="0"/>
              <a:t>This process is used to turn atmospheric nitrogen (which is plentiful and free) into synthetic fertilizer, meaning that as of now, the world’s farmers are capable of producing much more food than necessary to support even the current population.</a:t>
            </a:r>
          </a:p>
          <a:p>
            <a:r>
              <a:rPr lang="en-US" dirty="0" smtClean="0"/>
              <a:t>It is estimated that ½ of all the animal protein in the world is due to the Haber-Bosch process, which produces enough food to support 1/3 to ½ of current world population.</a:t>
            </a:r>
          </a:p>
          <a:p>
            <a:r>
              <a:rPr lang="en-US" dirty="0" smtClean="0"/>
              <a:t>As a result, the conditions that </a:t>
            </a:r>
            <a:r>
              <a:rPr lang="en-US" dirty="0" err="1" smtClean="0"/>
              <a:t>Mathus</a:t>
            </a:r>
            <a:r>
              <a:rPr lang="en-US" dirty="0" smtClean="0"/>
              <a:t> pointed out no longer strictly apply, at least not with respect to grown food.</a:t>
            </a:r>
            <a:endParaRPr lang="en-US" dirty="0"/>
          </a:p>
        </p:txBody>
      </p:sp>
    </p:spTree>
    <p:extLst>
      <p:ext uri="{BB962C8B-B14F-4D97-AF65-F5344CB8AC3E}">
        <p14:creationId xmlns:p14="http://schemas.microsoft.com/office/powerpoint/2010/main" val="762051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Amartaya</a:t>
            </a:r>
            <a:r>
              <a:rPr lang="en-US" dirty="0" smtClean="0"/>
              <a:t> </a:t>
            </a:r>
            <a:r>
              <a:rPr lang="en-US" dirty="0" err="1" smtClean="0"/>
              <a:t>Sen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Haber-Bosh process has been around for well over half a century now, so why are there still famines?</a:t>
            </a:r>
          </a:p>
          <a:p>
            <a:r>
              <a:rPr lang="en-US" dirty="0" err="1" smtClean="0"/>
              <a:t>Amartya</a:t>
            </a:r>
            <a:r>
              <a:rPr lang="en-US" dirty="0" smtClean="0"/>
              <a:t> </a:t>
            </a:r>
            <a:r>
              <a:rPr lang="en-US" dirty="0" err="1" smtClean="0"/>
              <a:t>Sen</a:t>
            </a:r>
            <a:r>
              <a:rPr lang="en-US" dirty="0" smtClean="0"/>
              <a:t>, a Nobel Prize winner in economics for his work studying famines, points out that famines are human-created events.  There is enough food for everyone, but what there is not is enough money among certain groups at certain times to buy the food that is available.</a:t>
            </a:r>
          </a:p>
          <a:p>
            <a:r>
              <a:rPr lang="en-US" dirty="0" smtClean="0"/>
              <a:t>The details of his views are available in many places, including his book “Development as Freedom”</a:t>
            </a:r>
            <a:endParaRPr lang="en-US" dirty="0"/>
          </a:p>
        </p:txBody>
      </p:sp>
    </p:spTree>
    <p:extLst>
      <p:ext uri="{BB962C8B-B14F-4D97-AF65-F5344CB8AC3E}">
        <p14:creationId xmlns:p14="http://schemas.microsoft.com/office/powerpoint/2010/main" val="175421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world’s resources:</a:t>
            </a:r>
            <a:endParaRPr lang="en-US" dirty="0"/>
          </a:p>
        </p:txBody>
      </p:sp>
      <p:sp>
        <p:nvSpPr>
          <p:cNvPr id="3" name="Content Placeholder 2"/>
          <p:cNvSpPr>
            <a:spLocks noGrp="1"/>
          </p:cNvSpPr>
          <p:nvPr>
            <p:ph idx="1"/>
          </p:nvPr>
        </p:nvSpPr>
        <p:spPr/>
        <p:txBody>
          <a:bodyPr/>
          <a:lstStyle/>
          <a:p>
            <a:r>
              <a:rPr lang="en-US" dirty="0" smtClean="0"/>
              <a:t>When we speak of the world’s resources, we mean to refer to:</a:t>
            </a:r>
          </a:p>
          <a:p>
            <a:pPr lvl="1"/>
            <a:r>
              <a:rPr lang="en-US" dirty="0" smtClean="0"/>
              <a:t>Natural goods: air, water, minerals, land and trees</a:t>
            </a:r>
          </a:p>
          <a:p>
            <a:pPr lvl="1"/>
            <a:r>
              <a:rPr lang="en-US" dirty="0" smtClean="0"/>
              <a:t>Cultivated natural goods: agricultural produce and livestock</a:t>
            </a:r>
          </a:p>
          <a:p>
            <a:pPr lvl="1"/>
            <a:r>
              <a:rPr lang="en-US" dirty="0" smtClean="0"/>
              <a:t>Manufactured goods</a:t>
            </a:r>
          </a:p>
          <a:p>
            <a:pPr lvl="1"/>
            <a:r>
              <a:rPr lang="en-US" dirty="0" smtClean="0"/>
              <a:t>Non-manufactured goods: talents, technology, knowledge, organizations</a:t>
            </a:r>
            <a:endParaRPr lang="en-US" dirty="0"/>
          </a:p>
        </p:txBody>
      </p:sp>
    </p:spTree>
    <p:extLst>
      <p:ext uri="{BB962C8B-B14F-4D97-AF65-F5344CB8AC3E}">
        <p14:creationId xmlns:p14="http://schemas.microsoft.com/office/powerpoint/2010/main" val="3545830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owns the world’s resources?</a:t>
            </a:r>
            <a:endParaRPr lang="en-US" dirty="0"/>
          </a:p>
        </p:txBody>
      </p:sp>
      <p:sp>
        <p:nvSpPr>
          <p:cNvPr id="3" name="Content Placeholder 2"/>
          <p:cNvSpPr>
            <a:spLocks noGrp="1"/>
          </p:cNvSpPr>
          <p:nvPr>
            <p:ph idx="1"/>
          </p:nvPr>
        </p:nvSpPr>
        <p:spPr/>
        <p:txBody>
          <a:bodyPr/>
          <a:lstStyle/>
          <a:p>
            <a:r>
              <a:rPr lang="en-US" dirty="0" smtClean="0"/>
              <a:t>The status quo view:</a:t>
            </a:r>
          </a:p>
          <a:p>
            <a:pPr lvl="1"/>
            <a:r>
              <a:rPr lang="en-US" dirty="0" smtClean="0"/>
              <a:t>This is the currently prevalent view:  Legally speaking, the world’s resources are owned by countries, corporations, companies, and individuals. </a:t>
            </a:r>
          </a:p>
          <a:p>
            <a:pPr lvl="1"/>
            <a:r>
              <a:rPr lang="en-US" dirty="0" smtClean="0"/>
              <a:t>This does not mean, of course, that the world’s resources OUGHT to belong to who they currently, legally belong to.</a:t>
            </a:r>
            <a:endParaRPr lang="en-US" dirty="0"/>
          </a:p>
        </p:txBody>
      </p:sp>
    </p:spTree>
    <p:extLst>
      <p:ext uri="{BB962C8B-B14F-4D97-AF65-F5344CB8AC3E}">
        <p14:creationId xmlns:p14="http://schemas.microsoft.com/office/powerpoint/2010/main" val="860880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9029</TotalTime>
  <Words>847</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Phil 360: Business Ethics</vt:lpstr>
      <vt:lpstr>A variety of perspectives on famine</vt:lpstr>
      <vt:lpstr>Famine, Affluence, and Morality</vt:lpstr>
      <vt:lpstr>Lifeboat Ethics</vt:lpstr>
      <vt:lpstr>Malthus</vt:lpstr>
      <vt:lpstr>The Haber-Bosch Process</vt:lpstr>
      <vt:lpstr>Amartaya Sen</vt:lpstr>
      <vt:lpstr>The world’s resources:</vt:lpstr>
      <vt:lpstr>Who owns the world’s resources?</vt:lpstr>
      <vt:lpstr>The universal ownership view</vt:lpstr>
      <vt:lpstr>The universal access view</vt:lpstr>
      <vt:lpstr>Global Common Goods</vt:lpstr>
      <vt:lpstr>International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 360: Business Ethics</dc:title>
  <dc:creator>Brandon Gillette</dc:creator>
  <cp:lastModifiedBy>Brandon Gillette</cp:lastModifiedBy>
  <cp:revision>9</cp:revision>
  <dcterms:created xsi:type="dcterms:W3CDTF">2013-03-07T19:10:44Z</dcterms:created>
  <dcterms:modified xsi:type="dcterms:W3CDTF">2013-03-14T01:40:38Z</dcterms:modified>
</cp:coreProperties>
</file>